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6" r:id="rId8"/>
    <p:sldId id="258" r:id="rId9"/>
    <p:sldId id="263" r:id="rId10"/>
    <p:sldId id="265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641" autoAdjust="0"/>
  </p:normalViewPr>
  <p:slideViewPr>
    <p:cSldViewPr snapToGrid="0" snapToObjects="1">
      <p:cViewPr>
        <p:scale>
          <a:sx n="135" d="100"/>
          <a:sy n="135" d="100"/>
        </p:scale>
        <p:origin x="-1688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8/3/15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Predicting Biological Pathways Through the Clustering of Interaction Data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Jason Kuo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2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Compare each unordered pair of nodes (from clusters</a:t>
            </a:r>
            <a:r>
              <a:rPr lang="en-US" dirty="0" smtClean="0"/>
              <a:t>) to the pathway data to obtain a confusion matrix</a:t>
            </a:r>
          </a:p>
          <a:p>
            <a:pPr marL="693738" lvl="1" indent="-457200"/>
            <a:r>
              <a:rPr lang="en-US" dirty="0" smtClean="0"/>
              <a:t>True positive is putting</a:t>
            </a:r>
            <a:r>
              <a:rPr lang="en-US" baseline="0" dirty="0" smtClean="0"/>
              <a:t> a pair in the same cluster when they are in the same pathway.</a:t>
            </a:r>
          </a:p>
          <a:p>
            <a:pPr marL="693738" lvl="1" indent="-457200"/>
            <a:r>
              <a:rPr lang="en-US" baseline="0" dirty="0" smtClean="0"/>
              <a:t>False positive is putting a pair in the same cluster when they are not in the same pathway.</a:t>
            </a:r>
          </a:p>
          <a:p>
            <a:pPr marL="693738" lvl="1" indent="-457200"/>
            <a:r>
              <a:rPr lang="en-US" baseline="0" dirty="0" smtClean="0"/>
              <a:t>True negative is putting a pair in different clusters when they are in different pathways.</a:t>
            </a:r>
          </a:p>
          <a:p>
            <a:pPr marL="693738" lvl="1" indent="-457200"/>
            <a:r>
              <a:rPr lang="en-US" baseline="0" dirty="0" smtClean="0"/>
              <a:t>False negative is putting a pair in different clusters when they are not in different pathways.</a:t>
            </a:r>
            <a:endParaRPr lang="en-US" dirty="0" smtClean="0"/>
          </a:p>
          <a:p>
            <a:pPr marL="457200" indent="-457200">
              <a:buFont typeface="+mj-lt"/>
              <a:buAutoNum type="arabicPeriod" startAt="6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3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Markov Clustering Algorithm (MCL)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MCL is a fast and scalable unsupervised cluster algorithm for graphs based on simulation of stochastic flow in graphs.</a:t>
            </a:r>
          </a:p>
          <a:p>
            <a:r>
              <a:rPr lang="en-US" dirty="0" smtClean="0"/>
              <a:t>It simulates random walks within a graph by alternation of two operators called expansion and inflation.</a:t>
            </a:r>
          </a:p>
          <a:p>
            <a:r>
              <a:rPr lang="en-US" dirty="0" smtClean="0"/>
              <a:t>Expansion coincides with taking the power of a stochastic matrix using the normal matrix product.</a:t>
            </a:r>
          </a:p>
          <a:p>
            <a:r>
              <a:rPr lang="en-US" dirty="0" smtClean="0"/>
              <a:t>Inflation corresponds with taking the </a:t>
            </a:r>
            <a:r>
              <a:rPr lang="en-US" dirty="0" err="1" smtClean="0"/>
              <a:t>Hadamard</a:t>
            </a:r>
            <a:r>
              <a:rPr lang="en-US" dirty="0" smtClean="0"/>
              <a:t> power of a matrix (taking powers </a:t>
            </a:r>
            <a:r>
              <a:rPr lang="en-US" dirty="0" err="1" smtClean="0"/>
              <a:t>entrywise</a:t>
            </a:r>
            <a:r>
              <a:rPr lang="en-US" dirty="0" smtClean="0"/>
              <a:t>), followed by a scaling step such that the resulting matrix is stochastic again, i.e. the matrix elements (on each column) correspond to probability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Markov Clustering Algorithm (MCL)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Eventually, iterating expansion and inflation results in separation of the graph into different segments. </a:t>
            </a:r>
          </a:p>
          <a:p>
            <a:r>
              <a:rPr lang="en-US" dirty="0" smtClean="0"/>
              <a:t>The inflation operator can be altered with the inflation parameter r. Increasing this parameter increases the granularity, or tightness, of the clusters.</a:t>
            </a:r>
          </a:p>
          <a:p>
            <a:r>
              <a:rPr lang="en-US" dirty="0" smtClean="0"/>
              <a:t>A straightforward implementation of MCL will have time and space complexity respectively O(n</a:t>
            </a:r>
            <a:r>
              <a:rPr lang="en-US" baseline="30000" dirty="0"/>
              <a:t>3</a:t>
            </a:r>
            <a:r>
              <a:rPr lang="en-US" dirty="0" smtClean="0"/>
              <a:t>) and O(n</a:t>
            </a:r>
            <a:r>
              <a:rPr lang="en-US" baseline="30000" dirty="0" smtClean="0"/>
              <a:t>2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7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ampleData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58" y="566553"/>
            <a:ext cx="4668084" cy="572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0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splayGraph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141868"/>
            <a:ext cx="8128000" cy="257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vertClustersOfNodeIDsToClustersOfGeneIdentifi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2" y="1395966"/>
            <a:ext cx="8260637" cy="40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8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moveDuplicateClu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1282700"/>
            <a:ext cx="7505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2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splayCluster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1416050"/>
            <a:ext cx="7785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dPathway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51" y="420344"/>
            <a:ext cx="6442898" cy="60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splayPathway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816100"/>
            <a:ext cx="7734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Interaction</a:t>
            </a:r>
          </a:p>
          <a:p>
            <a:pPr lvl="1"/>
            <a:r>
              <a:rPr lang="en-US" baseline="0" dirty="0" smtClean="0"/>
              <a:t>Graphs</a:t>
            </a:r>
          </a:p>
          <a:p>
            <a:pPr lvl="1"/>
            <a:r>
              <a:rPr lang="en-US" baseline="0" dirty="0" smtClean="0"/>
              <a:t>Graph Clustering</a:t>
            </a:r>
          </a:p>
          <a:p>
            <a:pPr lvl="1"/>
            <a:r>
              <a:rPr lang="en-US" baseline="0" dirty="0" smtClean="0"/>
              <a:t>Biological Pathways</a:t>
            </a:r>
            <a:endParaRPr lang="en-US" dirty="0" smtClean="0"/>
          </a:p>
          <a:p>
            <a:r>
              <a:rPr lang="en-US" dirty="0" smtClean="0"/>
              <a:t>Goals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Code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28524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lperFun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2" y="851292"/>
            <a:ext cx="8250296" cy="51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areClustersToPathway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28" y="286926"/>
            <a:ext cx="5502145" cy="62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cAnalytic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3" y="757754"/>
            <a:ext cx="8222074" cy="53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splayAnalytics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1" y="1012389"/>
            <a:ext cx="8294699" cy="48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76" y="348074"/>
            <a:ext cx="5032649" cy="61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(Example Output)</a:t>
            </a:r>
            <a:endParaRPr lang="en-US" dirty="0"/>
          </a:p>
        </p:txBody>
      </p:sp>
      <p:pic>
        <p:nvPicPr>
          <p:cNvPr id="4" name="Picture 3" descr="originalOut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45" y="1796814"/>
            <a:ext cx="4904311" cy="470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3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(Example Output)</a:t>
            </a:r>
            <a:endParaRPr lang="en-US" dirty="0"/>
          </a:p>
        </p:txBody>
      </p:sp>
      <p:pic>
        <p:nvPicPr>
          <p:cNvPr id="3" name="Picture 2" descr="randomOut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11" y="1753728"/>
            <a:ext cx="4883978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(Example Output)</a:t>
            </a:r>
            <a:endParaRPr lang="en-US" dirty="0"/>
          </a:p>
        </p:txBody>
      </p:sp>
      <p:pic>
        <p:nvPicPr>
          <p:cNvPr id="3" name="Picture 2" descr="completeOut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16" y="1716100"/>
            <a:ext cx="4818168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5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this implementation, sampling must be used to reduce the runtime.</a:t>
            </a:r>
          </a:p>
          <a:p>
            <a:r>
              <a:rPr lang="en-US" dirty="0" smtClean="0"/>
              <a:t>The accuracy statistic (calculated from the confusion matrix) is very high due to the large number of true negatives. This may make the algorithm seem better than it practically is.</a:t>
            </a:r>
          </a:p>
          <a:p>
            <a:r>
              <a:rPr lang="en-US" dirty="0" smtClean="0"/>
              <a:t>So far, no test of how much better this method of prediction is compared to random chance.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1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/>
              <a:t>An interaction that has been characterized between two or more genes or proteins. The interaction can either be genetic (i.e. the effect that a mutation of a gene has on the phenotype of another gene), or physical (i.e. an actual physical interaction between two </a:t>
            </a:r>
            <a:r>
              <a:rPr lang="en-US" dirty="0" smtClean="0"/>
              <a:t>proteins).</a:t>
            </a:r>
          </a:p>
          <a:p>
            <a:pPr marL="0" lvl="1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</a:pPr>
            <a:endParaRPr lang="en-US" dirty="0"/>
          </a:p>
          <a:p>
            <a:pPr marL="0" lvl="1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 smtClean="0"/>
              <a:t>Definition from:</a:t>
            </a:r>
          </a:p>
          <a:p>
            <a:pPr marL="0" lvl="1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/>
              <a:t>http://</a:t>
            </a:r>
            <a:r>
              <a:rPr lang="en-US" dirty="0" err="1"/>
              <a:t>yeastmine.yeastgenome.org</a:t>
            </a:r>
            <a:r>
              <a:rPr lang="en-US" dirty="0"/>
              <a:t>/</a:t>
            </a:r>
            <a:r>
              <a:rPr lang="en-US" dirty="0" err="1"/>
              <a:t>yeastmine</a:t>
            </a:r>
            <a:r>
              <a:rPr lang="en-US" dirty="0"/>
              <a:t>/</a:t>
            </a:r>
            <a:r>
              <a:rPr lang="en-US" dirty="0" err="1"/>
              <a:t>customQuery.do</a:t>
            </a:r>
            <a:endParaRPr lang="en-US" dirty="0"/>
          </a:p>
        </p:txBody>
      </p:sp>
      <p:pic>
        <p:nvPicPr>
          <p:cNvPr id="10" name="Picture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35744" b="-35744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>
          <a:xfrm>
            <a:off x="352892" y="508586"/>
            <a:ext cx="33988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Image from:</a:t>
            </a:r>
          </a:p>
          <a:p>
            <a:r>
              <a:rPr lang="en-US" sz="1500" dirty="0" smtClean="0"/>
              <a:t>http</a:t>
            </a:r>
            <a:r>
              <a:rPr lang="en-US" sz="1500" dirty="0"/>
              <a:t>://</a:t>
            </a:r>
            <a:r>
              <a:rPr lang="en-US" sz="1500" dirty="0" err="1"/>
              <a:t>www.stats.ox.ac.uk</a:t>
            </a:r>
            <a:r>
              <a:rPr lang="en-US" sz="1500" dirty="0"/>
              <a:t>/~</a:t>
            </a:r>
            <a:r>
              <a:rPr lang="en-US" sz="1500" dirty="0" err="1"/>
              <a:t>hamer</a:t>
            </a:r>
            <a:r>
              <a:rPr lang="en-US" sz="1500" dirty="0"/>
              <a:t>/images/</a:t>
            </a:r>
            <a:r>
              <a:rPr lang="en-US" sz="1500" dirty="0" err="1"/>
              <a:t>complex.png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8232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Graphs are structures formed by a set of vertices (also called nodes) and a set of edges that are connections between pairs of vertices.</a:t>
            </a:r>
          </a:p>
          <a:p>
            <a:endParaRPr lang="en-US" dirty="0"/>
          </a:p>
          <a:p>
            <a:r>
              <a:rPr lang="en-US" dirty="0" smtClean="0"/>
              <a:t>Definition from:</a:t>
            </a:r>
          </a:p>
          <a:p>
            <a:r>
              <a:rPr lang="en-US" dirty="0"/>
              <a:t>http://</a:t>
            </a:r>
            <a:r>
              <a:rPr lang="en-US" dirty="0" err="1"/>
              <a:t>dollar.biz.uiowa.edu</a:t>
            </a:r>
            <a:r>
              <a:rPr lang="en-US" dirty="0"/>
              <a:t>/~street/</a:t>
            </a:r>
            <a:r>
              <a:rPr lang="en-US" dirty="0" err="1"/>
              <a:t>graphClustering.pdf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52892" y="389813"/>
            <a:ext cx="3398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Image from:</a:t>
            </a:r>
          </a:p>
          <a:p>
            <a:r>
              <a:rPr lang="en-US" sz="1500" dirty="0" smtClean="0"/>
              <a:t>http</a:t>
            </a:r>
            <a:r>
              <a:rPr lang="en-US" sz="1500" dirty="0"/>
              <a:t>://</a:t>
            </a:r>
            <a:r>
              <a:rPr lang="en-US" sz="1500" dirty="0" err="1"/>
              <a:t>www.searchenginepeople.com</a:t>
            </a:r>
            <a:r>
              <a:rPr lang="en-US" sz="1500" dirty="0"/>
              <a:t>/</a:t>
            </a:r>
            <a:r>
              <a:rPr lang="en-US" sz="1500" dirty="0" err="1"/>
              <a:t>wp</a:t>
            </a:r>
            <a:r>
              <a:rPr lang="en-US" sz="1500" dirty="0"/>
              <a:t>-content/uploads/2011/03/</a:t>
            </a:r>
            <a:r>
              <a:rPr lang="en-US" sz="1500" dirty="0" err="1"/>
              <a:t>graph.png</a:t>
            </a:r>
            <a:endParaRPr lang="en-US" sz="1500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rcRect t="-50530" b="-50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440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Clustering </a:t>
            </a:r>
            <a:r>
              <a:rPr lang="en-US" dirty="0" smtClean="0"/>
              <a:t>is the task of grouping the vertices of the graph into clusters taking into consideration the edge structure of the graph in such a way that there should be many edges within each cluster and relatively few between the clusters.</a:t>
            </a:r>
          </a:p>
          <a:p>
            <a:endParaRPr lang="en-US" dirty="0"/>
          </a:p>
          <a:p>
            <a:r>
              <a:rPr lang="en-US" dirty="0"/>
              <a:t>Definition from:</a:t>
            </a:r>
          </a:p>
          <a:p>
            <a:r>
              <a:rPr lang="en-US" dirty="0"/>
              <a:t>http://</a:t>
            </a:r>
            <a:r>
              <a:rPr lang="en-US" dirty="0" err="1"/>
              <a:t>dollar.biz.uiowa.edu</a:t>
            </a:r>
            <a:r>
              <a:rPr lang="en-US" dirty="0"/>
              <a:t>/~street/</a:t>
            </a:r>
            <a:r>
              <a:rPr lang="en-US" dirty="0" err="1"/>
              <a:t>graphClustering.pdf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52892" y="368487"/>
            <a:ext cx="3398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500" dirty="0" smtClean="0"/>
              <a:t>Image from:</a:t>
            </a:r>
          </a:p>
          <a:p>
            <a:r>
              <a:rPr lang="hr-HR" sz="1500" dirty="0" smtClean="0"/>
              <a:t>http</a:t>
            </a:r>
            <a:r>
              <a:rPr lang="hr-HR" sz="1500" dirty="0"/>
              <a:t>://openi.nlm.nih.gov/imgs/512/80/2542420/2542420_pcbi.1000190.g004.png</a:t>
            </a:r>
            <a:endParaRPr lang="en-US" sz="15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3604" b="-23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266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Biological Pathways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biological pathway is a series of actions among molecules in a cell that leads to a certain product or change in a cell.</a:t>
            </a:r>
          </a:p>
          <a:p>
            <a:endParaRPr lang="en-US" dirty="0"/>
          </a:p>
          <a:p>
            <a:r>
              <a:rPr lang="en-US" dirty="0"/>
              <a:t>Definition from: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Biological_pathway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52892" y="289291"/>
            <a:ext cx="33988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500" dirty="0" smtClean="0"/>
              <a:t>Image from:</a:t>
            </a:r>
          </a:p>
          <a:p>
            <a:r>
              <a:rPr lang="en-US" sz="1500" dirty="0"/>
              <a:t>https://</a:t>
            </a:r>
            <a:r>
              <a:rPr lang="en-US" sz="1500" dirty="0" err="1"/>
              <a:t>uwaterloo.ca</a:t>
            </a:r>
            <a:r>
              <a:rPr lang="en-US" sz="1500" dirty="0"/>
              <a:t>/applied-mathematics/sites/</a:t>
            </a:r>
            <a:r>
              <a:rPr lang="en-US" sz="1500" dirty="0" err="1"/>
              <a:t>ca.applied</a:t>
            </a:r>
            <a:r>
              <a:rPr lang="en-US" sz="1500" dirty="0"/>
              <a:t>-mathematics/files/uploads/images/</a:t>
            </a:r>
            <a:r>
              <a:rPr lang="en-US" sz="1500" dirty="0" err="1"/>
              <a:t>k_cycle.jpg</a:t>
            </a:r>
            <a:endParaRPr lang="hr-HR" sz="15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9499" b="-49499"/>
          <a:stretch>
            <a:fillRect/>
          </a:stretch>
        </p:blipFill>
        <p:spPr>
          <a:xfrm>
            <a:off x="4129990" y="368487"/>
            <a:ext cx="4632533" cy="5935619"/>
          </a:xfrm>
        </p:spPr>
      </p:pic>
    </p:spTree>
    <p:extLst>
      <p:ext uri="{BB962C8B-B14F-4D97-AF65-F5344CB8AC3E}">
        <p14:creationId xmlns:p14="http://schemas.microsoft.com/office/powerpoint/2010/main" val="268131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confusion matrix contains information about actual and predicted classifications done by a classification system. Performance of such systems is commonly evaluated using data in the matrix.</a:t>
            </a:r>
            <a:endParaRPr lang="en-US" dirty="0"/>
          </a:p>
          <a:p>
            <a:r>
              <a:rPr lang="en-US" dirty="0"/>
              <a:t>Definition from</a:t>
            </a:r>
            <a:r>
              <a:rPr lang="en-US" dirty="0" smtClean="0"/>
              <a:t>:</a:t>
            </a:r>
          </a:p>
          <a:p>
            <a:r>
              <a:rPr lang="en-US" dirty="0"/>
              <a:t>http://www2.cs.uregina.ca/~</a:t>
            </a:r>
            <a:r>
              <a:rPr lang="en-US" dirty="0" err="1"/>
              <a:t>dbd</a:t>
            </a:r>
            <a:r>
              <a:rPr lang="en-US" dirty="0"/>
              <a:t>/cs831/notes/</a:t>
            </a:r>
            <a:r>
              <a:rPr lang="en-US" dirty="0" err="1"/>
              <a:t>confusion_matrix</a:t>
            </a:r>
            <a:r>
              <a:rPr lang="en-US" dirty="0"/>
              <a:t>/</a:t>
            </a:r>
            <a:r>
              <a:rPr lang="en-US" dirty="0" err="1"/>
              <a:t>confusion_matrix.html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892" y="289291"/>
            <a:ext cx="33988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500" dirty="0" smtClean="0"/>
              <a:t>Image from:</a:t>
            </a:r>
          </a:p>
          <a:p>
            <a:r>
              <a:rPr lang="en-US" sz="1500" dirty="0"/>
              <a:t>http://3.bp.blogspot.com/_</a:t>
            </a:r>
            <a:r>
              <a:rPr lang="en-US" sz="1500" dirty="0" err="1"/>
              <a:t>txFWHHNYMJQ</a:t>
            </a:r>
            <a:r>
              <a:rPr lang="en-US" sz="1500" dirty="0"/>
              <a:t>/</a:t>
            </a:r>
            <a:r>
              <a:rPr lang="en-US" sz="1500" dirty="0" err="1"/>
              <a:t>THyADzbutYI</a:t>
            </a:r>
            <a:r>
              <a:rPr lang="en-US" sz="1500" dirty="0"/>
              <a:t>/AAAAAAAAAf8/TAXL7lySrko/s1600/Picture+8.png</a:t>
            </a:r>
            <a:endParaRPr lang="hr-HR" sz="1500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57235" b="-57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05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clustering algorithm that can be used to cluster a graph made from interaction data where the nodes are different genes/proteins and the edges are the interactions specified by the data.</a:t>
            </a:r>
          </a:p>
          <a:p>
            <a:r>
              <a:rPr lang="en-US" dirty="0"/>
              <a:t>Determine if clusters of genes based on interaction data are good predictors of biological pathways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6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the interactions data from </a:t>
            </a:r>
            <a:r>
              <a:rPr lang="en-US" dirty="0" err="1" smtClean="0"/>
              <a:t>YeastMine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Parse the data to create a graph using the </a:t>
            </a:r>
            <a:r>
              <a:rPr lang="en-US" dirty="0" err="1" smtClean="0"/>
              <a:t>networkx</a:t>
            </a:r>
            <a:r>
              <a:rPr lang="en-US" dirty="0" smtClean="0"/>
              <a:t> module in Python.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Cluster the graph using the Markov Clustering Algorithm.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the pathway data from </a:t>
            </a:r>
            <a:r>
              <a:rPr lang="en-US" dirty="0" err="1" smtClean="0"/>
              <a:t>YeastMine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all genes/proteins (from clusters) that do not appear in the pathway data.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8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255</TotalTime>
  <Words>844</Words>
  <Application>Microsoft Macintosh PowerPoint</Application>
  <PresentationFormat>On-screen Show (4:3)</PresentationFormat>
  <Paragraphs>78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Capital</vt:lpstr>
      <vt:lpstr>Predicting Biological Pathways Through the Clustering of Interaction Data</vt:lpstr>
      <vt:lpstr>Overview</vt:lpstr>
      <vt:lpstr>Interaction</vt:lpstr>
      <vt:lpstr>Graphs</vt:lpstr>
      <vt:lpstr>Clustering</vt:lpstr>
      <vt:lpstr>Biological Pathways</vt:lpstr>
      <vt:lpstr>Confusion Matrix</vt:lpstr>
      <vt:lpstr>Goals</vt:lpstr>
      <vt:lpstr>Implementation</vt:lpstr>
      <vt:lpstr>Implementation</vt:lpstr>
      <vt:lpstr>Markov Clustering Algorithm (MCL)</vt:lpstr>
      <vt:lpstr>Markov Clustering Algorithm (MCL)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(Example Output)</vt:lpstr>
      <vt:lpstr>Results (Example Output)</vt:lpstr>
      <vt:lpstr>Results (Example Output)</vt:lpstr>
      <vt:lpstr>Issues</vt:lpstr>
    </vt:vector>
  </TitlesOfParts>
  <Company>J. Craig Venter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Biological Pathways Through the Clustering of Gene Interaction Data</dc:title>
  <dc:creator>Kuo Jason</dc:creator>
  <cp:lastModifiedBy>Kuo Jason</cp:lastModifiedBy>
  <cp:revision>26</cp:revision>
  <dcterms:created xsi:type="dcterms:W3CDTF">2015-07-23T18:37:13Z</dcterms:created>
  <dcterms:modified xsi:type="dcterms:W3CDTF">2015-08-03T19:50:19Z</dcterms:modified>
</cp:coreProperties>
</file>